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2" r:id="rId4"/>
    <p:sldId id="259" r:id="rId5"/>
    <p:sldId id="264" r:id="rId6"/>
    <p:sldId id="263" r:id="rId7"/>
    <p:sldId id="258" r:id="rId8"/>
    <p:sldId id="270" r:id="rId9"/>
    <p:sldId id="274" r:id="rId10"/>
    <p:sldId id="266" r:id="rId11"/>
    <p:sldId id="271" r:id="rId12"/>
    <p:sldId id="267" r:id="rId13"/>
    <p:sldId id="268" r:id="rId1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CC0099"/>
    <a:srgbClr val="5EEC3C"/>
    <a:srgbClr val="FE9202"/>
    <a:srgbClr val="003296"/>
    <a:srgbClr val="007033"/>
    <a:srgbClr val="FFCC66"/>
    <a:srgbClr val="6C1A00"/>
    <a:srgbClr val="00AACC"/>
    <a:srgbClr val="1D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2719" autoAdjust="0"/>
  </p:normalViewPr>
  <p:slideViewPr>
    <p:cSldViewPr>
      <p:cViewPr varScale="1">
        <p:scale>
          <a:sx n="72" d="100"/>
          <a:sy n="72" d="100"/>
        </p:scale>
        <p:origin x="2200" y="-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CBC62-02D0-4FAC-8918-2C3D834885F9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2C46E-BFDE-4A95-9BA6-92DFB92C3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0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2C46E-BFDE-4A95-9BA6-92DFB92C3E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2C46E-BFDE-4A95-9BA6-92DFB92C3E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23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2C46E-BFDE-4A95-9BA6-92DFB92C3E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53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Taxi Trip analysis: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driver’s side: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a model to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 the total ride duration based on historical records, such as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pick and drop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longitude, latitude.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driver’s: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the hot areas for passenger to request taxi? And what the time slot? I will analysis based on geospatial data &amp; time data.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drivers could go to these areas during the exact time slot.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more likely they could have more passengers.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Weather-Traffic Analysis: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there any relationship between weather and duration?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rainy days,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pavement friction goes down with the higher wetness,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 visibility distance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goes with the rainfall. Accordingly, it is more likely that these aspects will affect the performance of the drivers.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duration will go with these aspects.)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2C46E-BFDE-4A95-9BA6-92DFB92C3E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2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2C46E-BFDE-4A95-9BA6-92DFB92C3E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35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baseline="0" dirty="0" smtClean="0"/>
              <a:t> process: </a:t>
            </a:r>
          </a:p>
          <a:p>
            <a:r>
              <a:rPr lang="en-US" i="1" baseline="0" dirty="0" smtClean="0"/>
              <a:t>handle with improper data, </a:t>
            </a:r>
          </a:p>
          <a:p>
            <a:r>
              <a:rPr lang="en-US" i="1" baseline="0" dirty="0" smtClean="0"/>
              <a:t>pick out the outlier, </a:t>
            </a:r>
          </a:p>
          <a:p>
            <a:r>
              <a:rPr lang="en-US" i="1" baseline="0" dirty="0" smtClean="0"/>
              <a:t>unify the timestamp.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Extract features</a:t>
            </a:r>
            <a:r>
              <a:rPr lang="en-US" altLang="zh-CN" baseline="0" dirty="0" smtClean="0"/>
              <a:t>-PCA</a:t>
            </a:r>
            <a:r>
              <a:rPr lang="en-US" baseline="0" dirty="0" smtClean="0"/>
              <a:t>:</a:t>
            </a:r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out what dimension</a:t>
            </a:r>
            <a:r>
              <a:rPr lang="en-US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preferred and which dimension should be removed?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 dimensionality reduction</a:t>
            </a:r>
            <a:r>
              <a:rPr lang="en-US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PCA.</a:t>
            </a:r>
          </a:p>
          <a:p>
            <a:endParaRPr lang="en-US" sz="1200" i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Look for best Pipeline-TPOT:</a:t>
            </a:r>
            <a:endParaRPr lang="en-US" sz="1200" i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Split the data to train and validate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for the best pipeline: XGBoost/</a:t>
            </a:r>
            <a:r>
              <a:rPr lang="en-US" sz="1200" i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adaboost</a:t>
            </a:r>
            <a:r>
              <a:rPr lang="en-US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en-US" sz="1200" i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prediction by selected pipeline.</a:t>
            </a:r>
          </a:p>
          <a:p>
            <a:endParaRPr lang="en-US" sz="1200" i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i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i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i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2C46E-BFDE-4A95-9BA6-92DFB92C3E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95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PCA: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Principal Component Analysis (PCA) to apply dimensionality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reduction.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features should be preferred and which ones should be removed from a high dimensional feature vector?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Mini-batch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means: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mini-batches to optimize the same objective function, while is to reduce the computation time.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TPOT is an Automated Machine Learning tool that optimizes machine learning pipelines using genetic programming.</a:t>
            </a:r>
            <a:r>
              <a:rPr lang="en-US" dirty="0" smtClean="0">
                <a:effectLst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could explore thousands of possible pipelines to find the best one for the data.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Animation of cab pickups:</a:t>
            </a:r>
            <a:r>
              <a:rPr lang="en-US" baseline="0" dirty="0" smtClean="0"/>
              <a:t> 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heatmap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make an animation of pickup and see how the traffic changes with hours.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Heat map Correlation:</a:t>
            </a:r>
            <a:r>
              <a:rPr lang="en-US" baseline="0" dirty="0" smtClean="0"/>
              <a:t> 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heck how the features are correlated.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 a different color for different count range.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2C46E-BFDE-4A95-9BA6-92DFB92C3E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39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Outlier:</a:t>
            </a:r>
          </a:p>
          <a:p>
            <a:r>
              <a:rPr lang="en-US" dirty="0" err="1" smtClean="0"/>
              <a:t>trainDF.trip_duration.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quantile</a:t>
            </a:r>
            <a:r>
              <a:rPr lang="en-US" dirty="0" smtClean="0"/>
              <a:t>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0.99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2C46E-BFDE-4A95-9BA6-92DFB92C3E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75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2C46E-BFDE-4A95-9BA6-92DFB92C3E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89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2C46E-BFDE-4A95-9BA6-92DFB92C3E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3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2724455"/>
            <a:ext cx="8246070" cy="106893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003296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3946095"/>
            <a:ext cx="8246070" cy="381763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8844C640-86DB-4A34-BDD8-49B9CE3998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197405"/>
            <a:ext cx="8246070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32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960931"/>
            <a:ext cx="8246070" cy="2443276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32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044700"/>
            <a:ext cx="6260905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197405"/>
            <a:ext cx="8246070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32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2091928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571749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2091928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571749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6420E12-C713-49E3-B0DB-9A6042A30ECB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57A1AA2-5BE2-4EB3-8979-9B1994B052B4}"/>
              </a:ext>
            </a:extLst>
          </p:cNvPr>
          <p:cNvSpPr txBox="1"/>
          <p:nvPr userDrawn="1"/>
        </p:nvSpPr>
        <p:spPr>
          <a:xfrm>
            <a:off x="143250" y="53661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goosh.com/data-science/2017/12/08/k-fold-cross-validation/" TargetMode="External"/><Relationship Id="rId7" Type="http://schemas.openxmlformats.org/officeDocument/2006/relationships/hyperlink" Target="https://towardsdatascience.com/pca-using-python-scikit-learn-e653f8989e6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cikit-learn.org/stable/modules/clustering.html#mini-batch-kmeans" TargetMode="External"/><Relationship Id="rId5" Type="http://schemas.openxmlformats.org/officeDocument/2006/relationships/hyperlink" Target="https://xgboost.readthedocs.io/en/latest/build.html#building-on-windows" TargetMode="External"/><Relationship Id="rId4" Type="http://schemas.openxmlformats.org/officeDocument/2006/relationships/hyperlink" Target="http://scikitlearn.org/stable/modules/model_evaluation.html#accuracy-scor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Analysis &amp; Predict </a:t>
            </a:r>
            <a:r>
              <a:rPr lang="en-US" dirty="0" smtClean="0"/>
              <a:t>Duration of taxi trip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Based </a:t>
            </a:r>
            <a:r>
              <a:rPr lang="en-US" dirty="0"/>
              <a:t>on </a:t>
            </a:r>
            <a:r>
              <a:rPr lang="en-US" dirty="0" smtClean="0"/>
              <a:t>Social Streaming &amp; Geospatial</a:t>
            </a:r>
            <a:r>
              <a:rPr lang="en-US" dirty="0"/>
              <a:t> 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4251505"/>
            <a:ext cx="8246070" cy="381763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Ziwei Fan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05"/>
    </mc:Choice>
    <mc:Fallback xmlns="">
      <p:transition spd="slow" advTm="1550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8" y="994564"/>
            <a:ext cx="8246070" cy="763525"/>
          </a:xfrm>
        </p:spPr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3627" y="1623559"/>
            <a:ext cx="183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Outlier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7" y="1960930"/>
            <a:ext cx="2160731" cy="14897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6" y="3450676"/>
            <a:ext cx="2160731" cy="14960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00105" y="1591598"/>
            <a:ext cx="183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Preprocess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539" y="1960930"/>
            <a:ext cx="1544929" cy="1544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92790" y="3606828"/>
            <a:ext cx="183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 Extract</a:t>
            </a:r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848" y="1960930"/>
            <a:ext cx="4526280" cy="28390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332565" y="1559637"/>
            <a:ext cx="22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Distribution plot: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5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53"/>
    </mc:Choice>
    <mc:Fallback xmlns="">
      <p:transition spd="slow" advTm="1485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8" y="994564"/>
            <a:ext cx="8246070" cy="763525"/>
          </a:xfrm>
        </p:spPr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6" y="1642709"/>
            <a:ext cx="5626389" cy="876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60" y="2599071"/>
            <a:ext cx="7360028" cy="590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13" y="3251751"/>
            <a:ext cx="7455283" cy="61598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9198" y="3974784"/>
            <a:ext cx="9199206" cy="1042639"/>
            <a:chOff x="-87451" y="3974784"/>
            <a:chExt cx="9305855" cy="104263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7451" y="3974784"/>
              <a:ext cx="9305855" cy="10426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54375" y="4599837"/>
              <a:ext cx="1527050" cy="415193"/>
            </a:xfrm>
            <a:prstGeom prst="rect">
              <a:avLst/>
            </a:prstGeom>
            <a:noFill/>
            <a:ln w="57150">
              <a:solidFill>
                <a:srgbClr val="CC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099050" y="1350110"/>
            <a:ext cx="1985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rgbClr val="FF0000"/>
                </a:solidFill>
              </a:rPr>
              <a:t>TPOT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50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53"/>
    </mc:Choice>
    <mc:Fallback xmlns="">
      <p:transition spd="slow" advTm="14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1670" y="1872579"/>
            <a:ext cx="77879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rgbClr val="FF0000"/>
                </a:solidFill>
              </a:rPr>
              <a:t>Validation on TPOT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rgbClr val="FF0000"/>
                </a:solidFill>
              </a:rPr>
              <a:t>Merge with Real Map--Folium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rgbClr val="FF0000"/>
                </a:solidFill>
              </a:rPr>
              <a:t>Social Streaming Analysis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92" y="3156145"/>
            <a:ext cx="3646251" cy="17947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776" y="2698677"/>
            <a:ext cx="2278720" cy="2227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651" y="1317682"/>
            <a:ext cx="1908925" cy="193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4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19"/>
    </mc:Choice>
    <mc:Fallback xmlns="">
      <p:transition spd="slow" advTm="721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55" y="2001224"/>
            <a:ext cx="6867150" cy="2651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</a:t>
            </a:r>
            <a:r>
              <a:rPr lang="en-US" sz="12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TPOT: </a:t>
            </a:r>
            <a:r>
              <a:rPr lang="en-US" sz="1200" u="sng" dirty="0">
                <a:solidFill>
                  <a:srgbClr val="0563C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http://epistasislab.github.io/tpot/</a:t>
            </a:r>
            <a:endParaRPr lang="en-US" sz="12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[2] </a:t>
            </a:r>
            <a:r>
              <a:rPr lang="en-US" sz="12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What Is K-Fold Cross Validation? </a:t>
            </a:r>
            <a:r>
              <a:rPr lang="en-US" sz="1200" u="sng" dirty="0">
                <a:solidFill>
                  <a:srgbClr val="0563C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https://magoosh.com/data-science/2017/12/08/k-fold-cross-validation/</a:t>
            </a:r>
            <a:endParaRPr lang="en-US" sz="12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[3] </a:t>
            </a:r>
            <a:r>
              <a:rPr lang="en-US" sz="12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3.3. Model evaluation: quantifying the quality of predictions: </a:t>
            </a:r>
            <a:r>
              <a:rPr lang="en-US" sz="1200" u="sng" dirty="0">
                <a:solidFill>
                  <a:srgbClr val="0563C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4"/>
              </a:rPr>
              <a:t>http://scikitlearn.org/stable/modules/model_evaluation.html#accuracy-score</a:t>
            </a:r>
            <a:endParaRPr lang="en-US" sz="12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[4] </a:t>
            </a:r>
            <a:r>
              <a:rPr lang="en-US" sz="12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XGBoost Guidance:</a:t>
            </a:r>
            <a:endParaRPr lang="en-US" sz="12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u="sng" dirty="0">
                <a:solidFill>
                  <a:srgbClr val="0563C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5"/>
              </a:rPr>
              <a:t>https://xgboost.readthedocs.io/en/latest/build.html#building-on-windows</a:t>
            </a:r>
            <a:endParaRPr lang="en-US" sz="12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[5]Clustering-Mini </a:t>
            </a:r>
            <a:r>
              <a:rPr lang="en-US" sz="12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Batches K-means:</a:t>
            </a:r>
            <a:endParaRPr lang="en-US" sz="12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u="sng" dirty="0">
                <a:solidFill>
                  <a:srgbClr val="0563C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6"/>
              </a:rPr>
              <a:t>http://scikit-learn.org/stable/modules/clustering.html#mini-batch-kmeans</a:t>
            </a:r>
            <a:endParaRPr lang="en-US" sz="12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[6]</a:t>
            </a:r>
            <a:r>
              <a:rPr lang="en-US" sz="12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PCA for Data Visualization:</a:t>
            </a:r>
            <a:endParaRPr lang="en-US" sz="12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u="sng" dirty="0">
                <a:solidFill>
                  <a:srgbClr val="0563C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7"/>
              </a:rPr>
              <a:t>https://towardsdatascience.com/pca-using-python-scikit-learn-e653f8989e60</a:t>
            </a:r>
            <a:endParaRPr lang="en-US" sz="12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[7] TPOT: A Python tool for automating data science </a:t>
            </a:r>
            <a:r>
              <a:rPr lang="en-US" sz="1200" u="sng" dirty="0">
                <a:solidFill>
                  <a:srgbClr val="0563C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http://www.randalolson.com/2016/05/08/tpot-a-python-tool-for-automating-data-science/</a:t>
            </a:r>
            <a:endParaRPr lang="en-US" sz="12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4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"/>
    </mc:Choice>
    <mc:Fallback xmlns="">
      <p:transition spd="slow" advTm="96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Introduction</a:t>
            </a:r>
          </a:p>
          <a:p>
            <a:r>
              <a:rPr lang="en-US" dirty="0" smtClean="0"/>
              <a:t>Related works</a:t>
            </a:r>
            <a:endParaRPr lang="en-US" dirty="0"/>
          </a:p>
          <a:p>
            <a:r>
              <a:rPr lang="en-US" dirty="0" smtClean="0"/>
              <a:t>Approach</a:t>
            </a:r>
            <a:endParaRPr lang="en-US" dirty="0"/>
          </a:p>
          <a:p>
            <a:r>
              <a:rPr lang="en-US" dirty="0" smtClean="0"/>
              <a:t>Result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Reference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87"/>
    </mc:Choice>
    <mc:Fallback xmlns="">
      <p:transition spd="slow" advTm="828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6260905" cy="5726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Introduction: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965" y="1197405"/>
            <a:ext cx="6260905" cy="610820"/>
          </a:xfrm>
        </p:spPr>
        <p:txBody>
          <a:bodyPr/>
          <a:lstStyle/>
          <a:p>
            <a:r>
              <a:rPr lang="en-US" dirty="0" smtClean="0"/>
              <a:t>Taxi trip Analysis: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3737" y="2385392"/>
            <a:ext cx="51919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Predict </a:t>
            </a:r>
            <a:r>
              <a:rPr lang="en-US" sz="2400" dirty="0">
                <a:solidFill>
                  <a:srgbClr val="FF0000"/>
                </a:solidFill>
                <a:latin typeface="Agency FB" panose="020B0503020202020204" pitchFamily="34" charset="0"/>
              </a:rPr>
              <a:t>the </a:t>
            </a:r>
            <a:r>
              <a:rPr lang="en-US" sz="2400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Total Ride </a:t>
            </a:r>
            <a:r>
              <a:rPr lang="en-US" altLang="zh-CN" sz="2400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D</a:t>
            </a:r>
            <a:r>
              <a:rPr lang="en-US" sz="2400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uration </a:t>
            </a:r>
            <a:r>
              <a:rPr lang="en-US" sz="2400" dirty="0">
                <a:solidFill>
                  <a:srgbClr val="FF0000"/>
                </a:solidFill>
                <a:latin typeface="Agency FB" panose="020B0503020202020204" pitchFamily="34" charset="0"/>
              </a:rPr>
              <a:t>of taxi trips </a:t>
            </a:r>
            <a:r>
              <a:rPr lang="en-US" altLang="zh-CN" sz="2400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in NY</a:t>
            </a:r>
            <a:endParaRPr lang="en-US" sz="2400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63360" y="1828981"/>
            <a:ext cx="62609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gency FB" panose="020B0503020202020204" pitchFamily="34" charset="0"/>
              </a:rPr>
              <a:t>Geospatial Analysis: N</a:t>
            </a:r>
            <a:r>
              <a:rPr lang="en-US" sz="2400" dirty="0">
                <a:solidFill>
                  <a:srgbClr val="FF0000"/>
                </a:solidFill>
                <a:latin typeface="Agency FB" panose="020B0503020202020204" pitchFamily="34" charset="0"/>
              </a:rPr>
              <a:t>umber of Request VS. Time slot/Date?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8964" y="3003611"/>
            <a:ext cx="6260905" cy="1008054"/>
            <a:chOff x="448964" y="3003611"/>
            <a:chExt cx="6260905" cy="1008054"/>
          </a:xfrm>
        </p:grpSpPr>
        <p:sp>
          <p:nvSpPr>
            <p:cNvPr id="22" name="Content Placeholder 4"/>
            <p:cNvSpPr txBox="1">
              <a:spLocks/>
            </p:cNvSpPr>
            <p:nvPr/>
          </p:nvSpPr>
          <p:spPr>
            <a:xfrm>
              <a:off x="448964" y="3003611"/>
              <a:ext cx="6260905" cy="61082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Weather-Traffic Analysis: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07079" y="3550000"/>
              <a:ext cx="42041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Agency FB" panose="020B0503020202020204" pitchFamily="34" charset="0"/>
                </a:rPr>
                <a:t>How </a:t>
              </a:r>
              <a:r>
                <a:rPr lang="en-US" sz="2400" dirty="0" smtClean="0">
                  <a:solidFill>
                    <a:srgbClr val="FF0000"/>
                  </a:solidFill>
                  <a:latin typeface="Agency FB" panose="020B0503020202020204" pitchFamily="34" charset="0"/>
                </a:rPr>
                <a:t>will weather </a:t>
              </a:r>
              <a:r>
                <a:rPr lang="en-US" sz="2400" dirty="0">
                  <a:solidFill>
                    <a:srgbClr val="FF0000"/>
                  </a:solidFill>
                  <a:latin typeface="Agency FB" panose="020B0503020202020204" pitchFamily="34" charset="0"/>
                </a:rPr>
                <a:t>factor </a:t>
              </a:r>
              <a:r>
                <a:rPr lang="en-US" sz="2400" dirty="0" smtClean="0">
                  <a:solidFill>
                    <a:srgbClr val="FF0000"/>
                  </a:solidFill>
                  <a:latin typeface="Agency FB" panose="020B0503020202020204" pitchFamily="34" charset="0"/>
                </a:rPr>
                <a:t>affect traffic</a:t>
              </a:r>
              <a:r>
                <a:rPr lang="en-US" dirty="0">
                  <a:solidFill>
                    <a:srgbClr val="FF0000"/>
                  </a:solidFill>
                  <a:latin typeface="Agency FB" panose="020B0503020202020204" pitchFamily="34" charset="0"/>
                </a:rPr>
                <a:t>?</a:t>
              </a: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280" y="2065882"/>
            <a:ext cx="1989853" cy="1484118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755" y="470858"/>
            <a:ext cx="1830881" cy="138328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452" y="3230588"/>
            <a:ext cx="2319732" cy="1807423"/>
          </a:xfrm>
          <a:prstGeom prst="rect">
            <a:avLst/>
          </a:prstGeom>
          <a:effectLst>
            <a:glow rad="127000">
              <a:srgbClr val="5EEC3C"/>
            </a:glow>
          </a:effectLst>
        </p:spPr>
      </p:pic>
      <p:sp>
        <p:nvSpPr>
          <p:cNvPr id="29" name="Rectangle 28"/>
          <p:cNvSpPr/>
          <p:nvPr/>
        </p:nvSpPr>
        <p:spPr>
          <a:xfrm>
            <a:off x="6474106" y="1308441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5:00-7:00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088822" y="2138090"/>
            <a:ext cx="1189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Passenger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150769" y="3489629"/>
            <a:ext cx="194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pavement friction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906452" y="4522543"/>
            <a:ext cx="2477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lower visibility distance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171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88"/>
    </mc:Choice>
    <mc:Fallback xmlns="">
      <p:transition spd="slow" advTm="81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Related Work: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965" y="1044701"/>
            <a:ext cx="6260905" cy="610820"/>
          </a:xfrm>
        </p:spPr>
        <p:txBody>
          <a:bodyPr/>
          <a:lstStyle/>
          <a:p>
            <a:r>
              <a:rPr lang="en-US" dirty="0" smtClean="0"/>
              <a:t>Taxi trip Analysis-1: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43555" y="1960930"/>
            <a:ext cx="6566315" cy="1679755"/>
            <a:chOff x="601670" y="1960930"/>
            <a:chExt cx="6108200" cy="1832460"/>
          </a:xfrm>
        </p:grpSpPr>
        <p:sp>
          <p:nvSpPr>
            <p:cNvPr id="15" name="Rectangle 14"/>
            <p:cNvSpPr/>
            <p:nvPr/>
          </p:nvSpPr>
          <p:spPr>
            <a:xfrm>
              <a:off x="601670" y="1960930"/>
              <a:ext cx="6108200" cy="1832460"/>
            </a:xfrm>
            <a:prstGeom prst="rect">
              <a:avLst/>
            </a:prstGeom>
            <a:noFill/>
            <a:ln w="571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343401" y="2026357"/>
              <a:ext cx="4886560" cy="503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Visualization-Geospatial </a:t>
              </a:r>
              <a:r>
                <a:rPr lang="en-US" altLang="zh-CN" sz="2400" b="1" dirty="0" smtClean="0"/>
                <a:t>Hot Area</a:t>
              </a:r>
              <a:endParaRPr lang="en-US" sz="24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83207" y="2217679"/>
            <a:ext cx="4428445" cy="2924693"/>
            <a:chOff x="4783207" y="2217679"/>
            <a:chExt cx="4428445" cy="2924693"/>
          </a:xfrm>
        </p:grpSpPr>
        <p:grpSp>
          <p:nvGrpSpPr>
            <p:cNvPr id="22" name="Group 21"/>
            <p:cNvGrpSpPr/>
            <p:nvPr/>
          </p:nvGrpSpPr>
          <p:grpSpPr>
            <a:xfrm>
              <a:off x="5182820" y="2217679"/>
              <a:ext cx="1374345" cy="1310023"/>
              <a:chOff x="5184417" y="2261495"/>
              <a:chExt cx="1374345" cy="1310023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1054" y="2261495"/>
                <a:ext cx="544399" cy="605940"/>
              </a:xfrm>
              <a:prstGeom prst="rect">
                <a:avLst/>
              </a:prstGeom>
            </p:spPr>
          </p:pic>
          <p:sp>
            <p:nvSpPr>
              <p:cNvPr id="17" name="Rounded Rectangle 16"/>
              <p:cNvSpPr/>
              <p:nvPr/>
            </p:nvSpPr>
            <p:spPr>
              <a:xfrm>
                <a:off x="5184417" y="2724456"/>
                <a:ext cx="1374345" cy="847062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Geo Information</a:t>
                </a:r>
              </a:p>
              <a:p>
                <a:pPr algn="ctr"/>
                <a:r>
                  <a:rPr lang="en-US" dirty="0" smtClean="0"/>
                  <a:t>Animation</a:t>
                </a:r>
                <a:endParaRPr 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4783207" y="3527702"/>
              <a:ext cx="4428445" cy="1614670"/>
              <a:chOff x="1452884" y="3489493"/>
              <a:chExt cx="4428445" cy="1614670"/>
            </a:xfrm>
          </p:grpSpPr>
          <p:cxnSp>
            <p:nvCxnSpPr>
              <p:cNvPr id="19" name="Straight Arrow Connector 18"/>
              <p:cNvCxnSpPr>
                <a:stCxn id="17" idx="2"/>
              </p:cNvCxnSpPr>
              <p:nvPr/>
            </p:nvCxnSpPr>
            <p:spPr>
              <a:xfrm>
                <a:off x="2539670" y="3489493"/>
                <a:ext cx="523863" cy="7836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/>
              <p:cNvSpPr/>
              <p:nvPr/>
            </p:nvSpPr>
            <p:spPr>
              <a:xfrm>
                <a:off x="1452884" y="4273166"/>
                <a:ext cx="442844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FF0000"/>
                    </a:solidFill>
                    <a:latin typeface="Agency FB" panose="020B0503020202020204" pitchFamily="34" charset="0"/>
                  </a:rPr>
                  <a:t>N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Agency FB" panose="020B0503020202020204" pitchFamily="34" charset="0"/>
                  </a:rPr>
                  <a:t>umber </a:t>
                </a:r>
                <a:r>
                  <a:rPr lang="en-US" sz="2400" dirty="0">
                    <a:solidFill>
                      <a:srgbClr val="FF0000"/>
                    </a:solidFill>
                    <a:latin typeface="Agency FB" panose="020B0503020202020204" pitchFamily="34" charset="0"/>
                  </a:rPr>
                  <a:t>of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Agency FB" panose="020B0503020202020204" pitchFamily="34" charset="0"/>
                  </a:rPr>
                  <a:t>Request </a:t>
                </a:r>
              </a:p>
              <a:p>
                <a:r>
                  <a:rPr lang="en-US" sz="2400" dirty="0" smtClean="0">
                    <a:solidFill>
                      <a:srgbClr val="FF0000"/>
                    </a:solidFill>
                    <a:latin typeface="Agency FB" panose="020B0503020202020204" pitchFamily="34" charset="0"/>
                  </a:rPr>
                  <a:t>VS. Time slot/Date/Location?</a:t>
                </a:r>
                <a:endParaRPr lang="en-US" sz="2400" dirty="0">
                  <a:solidFill>
                    <a:srgbClr val="FF0000"/>
                  </a:solidFill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1676468" y="2477050"/>
            <a:ext cx="1979302" cy="2500592"/>
            <a:chOff x="1676468" y="2477050"/>
            <a:chExt cx="1979302" cy="2500592"/>
          </a:xfrm>
        </p:grpSpPr>
        <p:sp>
          <p:nvSpPr>
            <p:cNvPr id="2" name="Rectangle 1"/>
            <p:cNvSpPr/>
            <p:nvPr/>
          </p:nvSpPr>
          <p:spPr>
            <a:xfrm>
              <a:off x="2183787" y="2477050"/>
              <a:ext cx="8509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err="1">
                  <a:solidFill>
                    <a:srgbClr val="FF0000"/>
                  </a:solidFill>
                </a:rPr>
                <a:t>Bokeh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676468" y="2872691"/>
              <a:ext cx="1979302" cy="2104951"/>
              <a:chOff x="1676468" y="2872691"/>
              <a:chExt cx="1979302" cy="2104951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856681" y="2872691"/>
                <a:ext cx="1496267" cy="5834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Geo-D</a:t>
                </a:r>
                <a:r>
                  <a:rPr lang="en-US" dirty="0" smtClean="0"/>
                  <a:t>istributions</a:t>
                </a:r>
                <a:r>
                  <a:rPr lang="en-US" dirty="0"/>
                  <a:t> </a:t>
                </a: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1676468" y="3777313"/>
                <a:ext cx="197930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i="1" dirty="0"/>
                  <a:t>Interactive visualization library to target web browsers</a:t>
                </a: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47343" y="2877160"/>
            <a:ext cx="1638654" cy="1823483"/>
            <a:chOff x="47343" y="2877160"/>
            <a:chExt cx="1638654" cy="1823483"/>
          </a:xfrm>
        </p:grpSpPr>
        <p:sp>
          <p:nvSpPr>
            <p:cNvPr id="12" name="Rounded Rectangle 11"/>
            <p:cNvSpPr/>
            <p:nvPr/>
          </p:nvSpPr>
          <p:spPr>
            <a:xfrm>
              <a:off x="315875" y="2877160"/>
              <a:ext cx="1297992" cy="57264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</a:p>
            <a:p>
              <a:pPr algn="ctr"/>
              <a:r>
                <a:rPr lang="en-US" dirty="0" smtClean="0"/>
                <a:t>Processing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7343" y="3777313"/>
              <a:ext cx="1638654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Improper data?</a:t>
              </a:r>
            </a:p>
            <a:p>
              <a:r>
                <a:rPr lang="en-US" i="1" dirty="0" smtClean="0"/>
                <a:t>Outlier?</a:t>
              </a:r>
            </a:p>
            <a:p>
              <a:r>
                <a:rPr lang="en-US" i="1" dirty="0" smtClean="0"/>
                <a:t>Timestamp?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567442" y="2483419"/>
            <a:ext cx="1374345" cy="2233301"/>
            <a:chOff x="3567442" y="2483419"/>
            <a:chExt cx="1374345" cy="2233301"/>
          </a:xfrm>
        </p:grpSpPr>
        <p:sp>
          <p:nvSpPr>
            <p:cNvPr id="11" name="Rounded Rectangle 10"/>
            <p:cNvSpPr/>
            <p:nvPr/>
          </p:nvSpPr>
          <p:spPr>
            <a:xfrm>
              <a:off x="3567442" y="2883529"/>
              <a:ext cx="1374345" cy="5726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Geo-I</a:t>
              </a:r>
              <a:r>
                <a:rPr lang="en-US" dirty="0" smtClean="0"/>
                <a:t>mage processing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7442" y="3793390"/>
              <a:ext cx="13743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/>
                <a:t>Interactive</a:t>
              </a:r>
            </a:p>
            <a:p>
              <a:r>
                <a:rPr lang="en-US" i="1" dirty="0"/>
                <a:t>in nature </a:t>
              </a:r>
              <a:r>
                <a:rPr lang="en-US" altLang="zh-CN" i="1" dirty="0"/>
                <a:t>&amp;</a:t>
              </a:r>
            </a:p>
            <a:p>
              <a:r>
                <a:rPr lang="en-US" altLang="zh-CN" i="1" dirty="0"/>
                <a:t>Real map</a:t>
              </a:r>
              <a:endParaRPr lang="en-US" i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75523" y="2483419"/>
              <a:ext cx="9076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Folium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97"/>
    </mc:Choice>
    <mc:Fallback xmlns="">
      <p:transition spd="slow" advTm="36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6260905" cy="5726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Related Work: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965" y="1044701"/>
            <a:ext cx="6260905" cy="610820"/>
          </a:xfrm>
        </p:spPr>
        <p:txBody>
          <a:bodyPr/>
          <a:lstStyle/>
          <a:p>
            <a:r>
              <a:rPr lang="en-US" dirty="0" smtClean="0"/>
              <a:t>Taxi trip Analysis-2: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77410" y="2168619"/>
            <a:ext cx="1374345" cy="1178581"/>
            <a:chOff x="4877410" y="2168619"/>
            <a:chExt cx="1374345" cy="1178581"/>
          </a:xfrm>
        </p:grpSpPr>
        <p:sp>
          <p:nvSpPr>
            <p:cNvPr id="8" name="Rounded Rectangle 7"/>
            <p:cNvSpPr/>
            <p:nvPr/>
          </p:nvSpPr>
          <p:spPr>
            <a:xfrm>
              <a:off x="4877410" y="2774559"/>
              <a:ext cx="1374345" cy="57264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predictions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5593" y="2168619"/>
              <a:ext cx="544399" cy="60594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900188" y="3347200"/>
            <a:ext cx="5191970" cy="1818266"/>
            <a:chOff x="2586835" y="3174461"/>
            <a:chExt cx="5191970" cy="1818266"/>
          </a:xfrm>
        </p:grpSpPr>
        <p:sp>
          <p:nvSpPr>
            <p:cNvPr id="13" name="Rectangle 12"/>
            <p:cNvSpPr/>
            <p:nvPr/>
          </p:nvSpPr>
          <p:spPr>
            <a:xfrm>
              <a:off x="2586835" y="4531062"/>
              <a:ext cx="519197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latin typeface="Agency FB" panose="020B0503020202020204" pitchFamily="34" charset="0"/>
                </a:rPr>
                <a:t>Predicts </a:t>
              </a:r>
              <a:r>
                <a:rPr lang="en-US" sz="2400" dirty="0">
                  <a:solidFill>
                    <a:srgbClr val="FF0000"/>
                  </a:solidFill>
                  <a:latin typeface="Agency FB" panose="020B0503020202020204" pitchFamily="34" charset="0"/>
                </a:rPr>
                <a:t>the </a:t>
              </a:r>
              <a:r>
                <a:rPr lang="en-US" sz="2400" dirty="0" smtClean="0">
                  <a:solidFill>
                    <a:srgbClr val="FF0000"/>
                  </a:solidFill>
                  <a:latin typeface="Agency FB" panose="020B0503020202020204" pitchFamily="34" charset="0"/>
                </a:rPr>
                <a:t>Total Ride 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Agency FB" panose="020B0503020202020204" pitchFamily="34" charset="0"/>
                </a:rPr>
                <a:t>D</a:t>
              </a:r>
              <a:r>
                <a:rPr lang="en-US" sz="2400" dirty="0" smtClean="0">
                  <a:solidFill>
                    <a:srgbClr val="FF0000"/>
                  </a:solidFill>
                  <a:latin typeface="Agency FB" panose="020B0503020202020204" pitchFamily="34" charset="0"/>
                </a:rPr>
                <a:t>uration </a:t>
              </a:r>
              <a:r>
                <a:rPr lang="en-US" sz="2400" dirty="0">
                  <a:solidFill>
                    <a:srgbClr val="FF0000"/>
                  </a:solidFill>
                  <a:latin typeface="Agency FB" panose="020B0503020202020204" pitchFamily="34" charset="0"/>
                </a:rPr>
                <a:t>of taxi trips 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Agency FB" panose="020B0503020202020204" pitchFamily="34" charset="0"/>
                </a:rPr>
                <a:t>in NY</a:t>
              </a:r>
              <a:endParaRPr lang="en-US" sz="2400" dirty="0">
                <a:solidFill>
                  <a:srgbClr val="FF0000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15" name="Straight Arrow Connector 14"/>
            <p:cNvCxnSpPr>
              <a:stCxn id="8" idx="2"/>
              <a:endCxn id="13" idx="0"/>
            </p:cNvCxnSpPr>
            <p:nvPr/>
          </p:nvCxnSpPr>
          <p:spPr>
            <a:xfrm flipH="1">
              <a:off x="5182820" y="3174461"/>
              <a:ext cx="1068410" cy="13566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43555" y="1579165"/>
            <a:ext cx="6260905" cy="2102357"/>
            <a:chOff x="601670" y="1960930"/>
            <a:chExt cx="5802790" cy="1720592"/>
          </a:xfrm>
        </p:grpSpPr>
        <p:sp>
          <p:nvSpPr>
            <p:cNvPr id="11" name="Rectangle 10"/>
            <p:cNvSpPr/>
            <p:nvPr/>
          </p:nvSpPr>
          <p:spPr>
            <a:xfrm>
              <a:off x="601670" y="1960930"/>
              <a:ext cx="5802790" cy="1720592"/>
            </a:xfrm>
            <a:prstGeom prst="rect">
              <a:avLst/>
            </a:prstGeom>
            <a:noFill/>
            <a:ln w="571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63187" y="2019620"/>
              <a:ext cx="1908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/>
                <a:t>Prediction</a:t>
              </a:r>
              <a:endParaRPr lang="en-US" sz="28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7559" y="2774558"/>
            <a:ext cx="1638654" cy="2029810"/>
            <a:chOff x="37559" y="2774558"/>
            <a:chExt cx="1638654" cy="2029810"/>
          </a:xfrm>
        </p:grpSpPr>
        <p:sp>
          <p:nvSpPr>
            <p:cNvPr id="9" name="Rounded Rectangle 8"/>
            <p:cNvSpPr/>
            <p:nvPr/>
          </p:nvSpPr>
          <p:spPr>
            <a:xfrm>
              <a:off x="247792" y="2774558"/>
              <a:ext cx="1112599" cy="57264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</a:p>
            <a:p>
              <a:pPr algn="ctr"/>
              <a:r>
                <a:rPr lang="en-US" dirty="0" smtClean="0"/>
                <a:t>Process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59" y="3881038"/>
              <a:ext cx="1638654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Improper data?</a:t>
              </a:r>
            </a:p>
            <a:p>
              <a:r>
                <a:rPr lang="en-US" i="1" dirty="0" smtClean="0"/>
                <a:t>Outlier?</a:t>
              </a:r>
            </a:p>
            <a:p>
              <a:r>
                <a:rPr lang="en-US" i="1" dirty="0" smtClean="0"/>
                <a:t>Timestamp?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64003" y="2260653"/>
            <a:ext cx="1480948" cy="2284221"/>
            <a:chOff x="1564003" y="2260653"/>
            <a:chExt cx="1480948" cy="2284221"/>
          </a:xfrm>
        </p:grpSpPr>
        <p:grpSp>
          <p:nvGrpSpPr>
            <p:cNvPr id="23" name="Group 22"/>
            <p:cNvGrpSpPr/>
            <p:nvPr/>
          </p:nvGrpSpPr>
          <p:grpSpPr>
            <a:xfrm>
              <a:off x="1564003" y="2767843"/>
              <a:ext cx="1480948" cy="1777031"/>
              <a:chOff x="1564003" y="2767843"/>
              <a:chExt cx="1480948" cy="1777031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1564003" y="2767843"/>
                <a:ext cx="1221640" cy="57264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Extract Features</a:t>
                </a:r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746958" y="3898543"/>
                <a:ext cx="12979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Preferred?</a:t>
                </a:r>
              </a:p>
              <a:p>
                <a:r>
                  <a:rPr lang="en-US" i="1" dirty="0" smtClean="0"/>
                  <a:t>Removed?</a:t>
                </a:r>
                <a:endParaRPr lang="en-US" i="1" dirty="0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841239" y="2260653"/>
              <a:ext cx="110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PCA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959269" y="2263698"/>
            <a:ext cx="3073809" cy="2419675"/>
            <a:chOff x="2959269" y="2263698"/>
            <a:chExt cx="3073809" cy="2419675"/>
          </a:xfrm>
        </p:grpSpPr>
        <p:grpSp>
          <p:nvGrpSpPr>
            <p:cNvPr id="24" name="Group 23"/>
            <p:cNvGrpSpPr/>
            <p:nvPr/>
          </p:nvGrpSpPr>
          <p:grpSpPr>
            <a:xfrm>
              <a:off x="2959269" y="2767844"/>
              <a:ext cx="3073809" cy="1915529"/>
              <a:chOff x="2959269" y="2767844"/>
              <a:chExt cx="3073809" cy="1915529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3044951" y="2767844"/>
                <a:ext cx="1612858" cy="5726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Look for best Pipeline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959269" y="3760043"/>
                <a:ext cx="307380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XGBoost?</a:t>
                </a:r>
                <a:br>
                  <a:rPr lang="en-US" i="1" dirty="0" smtClean="0"/>
                </a:br>
                <a:r>
                  <a:rPr lang="en-US" i="1" dirty="0" err="1" smtClean="0"/>
                  <a:t>AdaBoost</a:t>
                </a:r>
                <a:r>
                  <a:rPr lang="en-US" i="1" dirty="0" smtClean="0"/>
                  <a:t>?</a:t>
                </a:r>
              </a:p>
              <a:p>
                <a:r>
                  <a:rPr lang="en-US" i="1" dirty="0" err="1" smtClean="0"/>
                  <a:t>RandomForestRegressor</a:t>
                </a:r>
                <a:r>
                  <a:rPr lang="en-US" i="1" dirty="0" smtClean="0"/>
                  <a:t>?</a:t>
                </a:r>
                <a:endParaRPr lang="en-US" i="1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404215" y="2263698"/>
              <a:ext cx="110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TPOT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8750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19"/>
    </mc:Choice>
    <mc:Fallback xmlns="">
      <p:transition spd="slow" advTm="47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Related Work: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965" y="1044701"/>
            <a:ext cx="6260905" cy="610820"/>
          </a:xfrm>
        </p:spPr>
        <p:txBody>
          <a:bodyPr/>
          <a:lstStyle/>
          <a:p>
            <a:r>
              <a:rPr lang="en-US" dirty="0" smtClean="0"/>
              <a:t>Weather-Traffic Analysis: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9808" y="1808225"/>
            <a:ext cx="6413610" cy="2793844"/>
            <a:chOff x="349808" y="1808225"/>
            <a:chExt cx="6413610" cy="2793844"/>
          </a:xfrm>
        </p:grpSpPr>
        <p:grpSp>
          <p:nvGrpSpPr>
            <p:cNvPr id="7" name="Group 6"/>
            <p:cNvGrpSpPr/>
            <p:nvPr/>
          </p:nvGrpSpPr>
          <p:grpSpPr>
            <a:xfrm>
              <a:off x="349808" y="1808225"/>
              <a:ext cx="6413610" cy="2099692"/>
              <a:chOff x="296260" y="1960930"/>
              <a:chExt cx="6413610" cy="183246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96260" y="1960930"/>
                <a:ext cx="6413610" cy="1832460"/>
              </a:xfrm>
              <a:prstGeom prst="rect">
                <a:avLst/>
              </a:prstGeom>
              <a:noFill/>
              <a:ln w="57150">
                <a:solidFill>
                  <a:srgbClr val="FE920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5182820" y="2216700"/>
                <a:ext cx="1374345" cy="1228510"/>
                <a:chOff x="5182820" y="2216700"/>
                <a:chExt cx="1374345" cy="1228510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43613" y="2216700"/>
                  <a:ext cx="544399" cy="605940"/>
                </a:xfrm>
                <a:prstGeom prst="rect">
                  <a:avLst/>
                </a:prstGeom>
              </p:spPr>
            </p:pic>
            <p:sp>
              <p:nvSpPr>
                <p:cNvPr id="17" name="Rounded Rectangle 16"/>
                <p:cNvSpPr/>
                <p:nvPr/>
              </p:nvSpPr>
              <p:spPr>
                <a:xfrm>
                  <a:off x="5182820" y="2806009"/>
                  <a:ext cx="1374345" cy="639201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FE92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Find correlation</a:t>
                  </a:r>
                  <a:endParaRPr lang="en-US" dirty="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1059785" y="3508962"/>
              <a:ext cx="4863756" cy="1093107"/>
              <a:chOff x="1059785" y="3508962"/>
              <a:chExt cx="4863756" cy="1093107"/>
            </a:xfrm>
          </p:grpSpPr>
          <p:cxnSp>
            <p:nvCxnSpPr>
              <p:cNvPr id="19" name="Straight Arrow Connector 18"/>
              <p:cNvCxnSpPr>
                <a:stCxn id="17" idx="2"/>
              </p:cNvCxnSpPr>
              <p:nvPr/>
            </p:nvCxnSpPr>
            <p:spPr>
              <a:xfrm flipH="1">
                <a:off x="3096901" y="3508962"/>
                <a:ext cx="2826640" cy="7051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/>
              <p:cNvSpPr/>
              <p:nvPr/>
            </p:nvSpPr>
            <p:spPr>
              <a:xfrm>
                <a:off x="1059785" y="4140404"/>
                <a:ext cx="442844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  <a:latin typeface="Agency FB" panose="020B0503020202020204" pitchFamily="34" charset="0"/>
                  </a:rPr>
                  <a:t>What weather factor will affect traffic?</a:t>
                </a:r>
                <a:endParaRPr lang="en-US" sz="2400" dirty="0">
                  <a:solidFill>
                    <a:srgbClr val="FF0000"/>
                  </a:solidFill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14" name="Rounded Rectangle 13"/>
          <p:cNvSpPr/>
          <p:nvPr/>
        </p:nvSpPr>
        <p:spPr>
          <a:xfrm>
            <a:off x="448965" y="1960930"/>
            <a:ext cx="1374345" cy="634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E9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 smtClean="0"/>
              <a:t>Processing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423873" y="2806010"/>
            <a:ext cx="1424530" cy="63406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E9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</a:t>
            </a:r>
          </a:p>
          <a:p>
            <a:pPr algn="ctr"/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969908" y="2806010"/>
            <a:ext cx="1527050" cy="63406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E9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 smtClean="0"/>
              <a:t>Visualization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496368" y="2298366"/>
            <a:ext cx="3261327" cy="2500156"/>
            <a:chOff x="3496368" y="2298366"/>
            <a:chExt cx="3261327" cy="250015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1542" y="3943949"/>
              <a:ext cx="1736153" cy="854573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3496368" y="2298366"/>
              <a:ext cx="1636267" cy="1143470"/>
              <a:chOff x="3496368" y="2298366"/>
              <a:chExt cx="1636267" cy="1143470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3605585" y="2806010"/>
                <a:ext cx="1527050" cy="63582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FE92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Social Stream</a:t>
                </a:r>
              </a:p>
              <a:p>
                <a:pPr algn="ctr"/>
                <a:r>
                  <a:rPr lang="en-US" altLang="zh-CN" dirty="0"/>
                  <a:t>Analysis</a:t>
                </a:r>
                <a:endParaRPr lang="en-US" dirty="0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3496368" y="2298366"/>
                <a:ext cx="11929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  <a:latin typeface="Source Sans Pro" panose="020B0503030403020204" pitchFamily="34" charset="0"/>
                  </a:rPr>
                  <a:t>Streaming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8086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41"/>
    </mc:Choice>
    <mc:Fallback xmlns="">
      <p:transition spd="slow" advTm="22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84402" y="2004024"/>
            <a:ext cx="4040188" cy="479822"/>
          </a:xfrm>
        </p:spPr>
        <p:txBody>
          <a:bodyPr/>
          <a:lstStyle/>
          <a:p>
            <a:r>
              <a:rPr lang="en-US" dirty="0"/>
              <a:t>Taxi trip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6879" y="2571749"/>
            <a:ext cx="4187826" cy="2137871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Data Processing</a:t>
            </a:r>
          </a:p>
          <a:p>
            <a:pPr algn="l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Geo information Distribution: </a:t>
            </a:r>
            <a:r>
              <a:rPr lang="en-US" altLang="zh-CN" dirty="0" err="1" smtClean="0">
                <a:solidFill>
                  <a:schemeClr val="accent3">
                    <a:lumMod val="75000"/>
                  </a:schemeClr>
                </a:solidFill>
              </a:rPr>
              <a:t>Bokeh</a:t>
            </a:r>
            <a:endParaRPr lang="en-US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Geospatial </a:t>
            </a:r>
            <a:r>
              <a:rPr lang="en-US" altLang="zh-CN" dirty="0" smtClean="0">
                <a:solidFill>
                  <a:schemeClr val="accent3">
                    <a:lumMod val="75000"/>
                  </a:schemeClr>
                </a:solidFill>
              </a:rPr>
              <a:t>graph processing: </a:t>
            </a:r>
            <a:r>
              <a:rPr lang="en-US" altLang="zh-CN" b="1" dirty="0" smtClean="0">
                <a:solidFill>
                  <a:srgbClr val="FF0000"/>
                </a:solidFill>
              </a:rPr>
              <a:t>Folium</a:t>
            </a:r>
          </a:p>
          <a:p>
            <a:pPr algn="l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Feature Extraction: PCA</a:t>
            </a:r>
          </a:p>
          <a:p>
            <a:pPr algn="l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K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Fold Cross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validation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r>
              <a:rPr lang="en-US" b="1" dirty="0" smtClean="0">
                <a:solidFill>
                  <a:srgbClr val="FF0000"/>
                </a:solidFill>
              </a:rPr>
              <a:t>Look for best pipeline: TPO</a:t>
            </a:r>
            <a:r>
              <a:rPr lang="en-US" altLang="zh-CN" b="1" dirty="0" smtClean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347682" y="1960930"/>
            <a:ext cx="4041775" cy="479822"/>
          </a:xfrm>
        </p:spPr>
        <p:txBody>
          <a:bodyPr/>
          <a:lstStyle/>
          <a:p>
            <a:r>
              <a:rPr lang="en-US" dirty="0"/>
              <a:t>Weather-Traffic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724705" y="2571750"/>
            <a:ext cx="4041775" cy="2137869"/>
          </a:xfrm>
        </p:spPr>
        <p:txBody>
          <a:bodyPr/>
          <a:lstStyle/>
          <a:p>
            <a:pPr algn="l"/>
            <a:r>
              <a:rPr lang="en-US" dirty="0" smtClean="0"/>
              <a:t>Heat map Correlation</a:t>
            </a:r>
            <a:endParaRPr lang="en-US" dirty="0"/>
          </a:p>
          <a:p>
            <a:pPr algn="l"/>
            <a:r>
              <a:rPr lang="en-US" dirty="0" smtClean="0"/>
              <a:t>Pearson Correlation</a:t>
            </a:r>
          </a:p>
          <a:p>
            <a:pPr algn="l"/>
            <a:r>
              <a:rPr lang="en-US" b="1" dirty="0" smtClean="0">
                <a:solidFill>
                  <a:srgbClr val="FF0000"/>
                </a:solidFill>
              </a:rPr>
              <a:t>Media Stream Analysis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00"/>
    </mc:Choice>
    <mc:Fallback xmlns="">
      <p:transition spd="slow" advTm="653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575" y="2419045"/>
            <a:ext cx="2443280" cy="763525"/>
          </a:xfrm>
        </p:spPr>
        <p:txBody>
          <a:bodyPr/>
          <a:lstStyle/>
          <a:p>
            <a:r>
              <a:rPr lang="en-US" dirty="0" smtClean="0"/>
              <a:t>TPOT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3555" y="165552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555555"/>
                </a:solidFill>
                <a:latin typeface="Arial" panose="020B0604020202020204" pitchFamily="34" charset="0"/>
              </a:rPr>
              <a:t>The sequences </a:t>
            </a:r>
            <a:r>
              <a:rPr lang="en-US" dirty="0">
                <a:solidFill>
                  <a:srgbClr val="555555"/>
                </a:solidFill>
                <a:latin typeface="Arial" panose="020B0604020202020204" pitchFamily="34" charset="0"/>
              </a:rPr>
              <a:t>of steps that turn the raw data into a predictive </a:t>
            </a:r>
            <a:r>
              <a:rPr lang="en-US" dirty="0" smtClean="0">
                <a:solidFill>
                  <a:srgbClr val="555555"/>
                </a:solidFill>
                <a:latin typeface="Arial" panose="020B0604020202020204" pitchFamily="34" charset="0"/>
              </a:rPr>
              <a:t>model…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77410" y="1170064"/>
            <a:ext cx="3817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obviously a huge </a:t>
            </a:r>
            <a:r>
              <a:rPr lang="en-US" dirty="0" smtClean="0"/>
              <a:t>issue: </a:t>
            </a:r>
          </a:p>
          <a:p>
            <a:r>
              <a:rPr lang="en-US" dirty="0" smtClean="0"/>
              <a:t>when </a:t>
            </a:r>
            <a:r>
              <a:rPr lang="en-US" dirty="0"/>
              <a:t>machine learning is supposed to </a:t>
            </a:r>
            <a:r>
              <a:rPr lang="en-US" b="1" dirty="0">
                <a:solidFill>
                  <a:srgbClr val="FF0000"/>
                </a:solidFill>
              </a:rPr>
              <a:t>allow machines to learn on their own.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5" y="2266340"/>
            <a:ext cx="5983266" cy="284487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143555" y="958227"/>
            <a:ext cx="8246070" cy="763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0032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Approach</a:t>
            </a:r>
            <a:r>
              <a:rPr lang="en-US" altLang="zh-CN" dirty="0" smtClean="0"/>
              <a:t>-TPOT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7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Approach-Folium: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24705" y="19609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宋体" panose="02010600030101010101" pitchFamily="2" charset="-122"/>
              </a:rPr>
              <a:t>This package </a:t>
            </a:r>
            <a:r>
              <a:rPr 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offers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geographical-maps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dirty="0">
                <a:latin typeface="Arial" panose="020B0604020202020204" pitchFamily="34" charset="0"/>
                <a:ea typeface="宋体" panose="02010600030101010101" pitchFamily="2" charset="-122"/>
              </a:rPr>
              <a:t>with a different kind of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terrains </a:t>
            </a:r>
            <a:r>
              <a:rPr lang="en-US" dirty="0">
                <a:latin typeface="Arial" panose="020B0604020202020204" pitchFamily="34" charset="0"/>
                <a:ea typeface="宋体" panose="02010600030101010101" pitchFamily="2" charset="-122"/>
              </a:rPr>
              <a:t>for maps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705" y="2712336"/>
            <a:ext cx="26917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al" panose="020B0604020202020204" pitchFamily="34" charset="0"/>
                <a:ea typeface="宋体" panose="02010600030101010101" pitchFamily="2" charset="-122"/>
              </a:rPr>
              <a:t>Bubble</a:t>
            </a:r>
            <a:r>
              <a:rPr 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dirty="0">
                <a:latin typeface="Arial" panose="020B0604020202020204" pitchFamily="34" charset="0"/>
                <a:ea typeface="宋体" panose="02010600030101010101" pitchFamily="2" charset="-122"/>
              </a:rPr>
              <a:t>at the </a:t>
            </a:r>
            <a:r>
              <a:rPr 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u="sng" dirty="0" smtClean="0">
                <a:latin typeface="Arial" panose="020B0604020202020204" pitchFamily="34" charset="0"/>
                <a:ea typeface="宋体" panose="02010600030101010101" pitchFamily="2" charset="-122"/>
              </a:rPr>
              <a:t>croll</a:t>
            </a:r>
            <a:r>
              <a:rPr 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dirty="0">
                <a:latin typeface="Arial" panose="020B0604020202020204" pitchFamily="34" charset="0"/>
                <a:ea typeface="宋体" panose="02010600030101010101" pitchFamily="2" charset="-122"/>
              </a:rPr>
              <a:t>the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宋体" panose="02010600030101010101" pitchFamily="2" charset="-122"/>
              </a:rPr>
              <a:t>Shift the </a:t>
            </a:r>
            <a:r>
              <a:rPr lang="en-US" u="sng" dirty="0">
                <a:latin typeface="Arial" panose="020B0604020202020204" pitchFamily="34" charset="0"/>
                <a:ea typeface="宋体" panose="02010600030101010101" pitchFamily="2" charset="-122"/>
              </a:rPr>
              <a:t>zoom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4" y="1900903"/>
            <a:ext cx="4275256" cy="267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3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10.5|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10835</TotalTime>
  <Words>616</Words>
  <Application>Microsoft Office PowerPoint</Application>
  <PresentationFormat>On-screen Show (16:9)</PresentationFormat>
  <Paragraphs>164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宋体</vt:lpstr>
      <vt:lpstr>等线</vt:lpstr>
      <vt:lpstr>Agency FB</vt:lpstr>
      <vt:lpstr>Arial</vt:lpstr>
      <vt:lpstr>Calibri</vt:lpstr>
      <vt:lpstr>Cambria</vt:lpstr>
      <vt:lpstr>Source Sans Pro</vt:lpstr>
      <vt:lpstr>Times New Roman</vt:lpstr>
      <vt:lpstr>Office Theme</vt:lpstr>
      <vt:lpstr>Analysis &amp; Predict Duration of taxi trip Based on Social Streaming &amp; Geospatial data</vt:lpstr>
      <vt:lpstr>Outline</vt:lpstr>
      <vt:lpstr>Introduction:</vt:lpstr>
      <vt:lpstr>Related Work:</vt:lpstr>
      <vt:lpstr>Related Work:</vt:lpstr>
      <vt:lpstr>Related Work:</vt:lpstr>
      <vt:lpstr>Approach</vt:lpstr>
      <vt:lpstr>TPOT</vt:lpstr>
      <vt:lpstr>Approach-Folium:</vt:lpstr>
      <vt:lpstr>Result</vt:lpstr>
      <vt:lpstr>Result</vt:lpstr>
      <vt:lpstr>Future work</vt:lpstr>
      <vt:lpstr>Reference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Ziwei Wing</cp:lastModifiedBy>
  <cp:revision>502</cp:revision>
  <dcterms:created xsi:type="dcterms:W3CDTF">2013-08-21T19:17:07Z</dcterms:created>
  <dcterms:modified xsi:type="dcterms:W3CDTF">2018-03-17T03:15:35Z</dcterms:modified>
</cp:coreProperties>
</file>